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notesSlides/notesSlide1.xml" ContentType="application/vnd.openxmlformats-officedocument.presentationml.notesSlide+xml"/>
  <Override PartName="/ppt/media/image5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6.jpeg" ContentType="image/jpeg"/>
  <Override PartName="/ppt/media/image7.jpeg" ContentType="image/jpeg"/>
  <Override PartName="/ppt/media/image8.jpeg" ContentType="image/jpeg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9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media/image10.jpeg" ContentType="image/jpeg"/>
  <Override PartName="/ppt/media/image1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Baskerville"/>
        <a:ea typeface="Baskerville"/>
        <a:cs typeface="Baskerville"/>
        <a:sym typeface="Baskervil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1.tif>
</file>

<file path=ppt/media/image10.jpeg>
</file>

<file path=ppt/media/image10.png>
</file>

<file path=ppt/media/image11.jpeg>
</file>

<file path=ppt/media/image11.png>
</file>

<file path=ppt/media/image12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0" name="Shape 8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6" name="Shape 1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Poll Question:</a:t>
            </a:r>
          </a:p>
          <a:p>
            <a:pPr/>
          </a:p>
          <a:p>
            <a:pPr/>
            <a:r>
              <a:t>1.  How many of you are already using AWS?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" name="Shape 1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Regions are completely isolated from each other.</a:t>
            </a:r>
          </a:p>
          <a:p>
            <a:pPr/>
            <a:r>
              <a:t>AZ’s are isolated from each other, but connected through low latency links.</a:t>
            </a:r>
          </a:p>
          <a:p>
            <a:p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CloudTrail -  ($0.00002 per event)</a:t>
            </a:r>
          </a:p>
          <a:p>
            <a:pPr/>
            <a:r>
              <a:t>Config - ($0.003 per Configuration Item recorded)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/28 = 14 / 9 usable</a:t>
            </a:r>
          </a:p>
          <a:p>
            <a:pPr/>
            <a:r>
              <a:t>/20 = 4,096 / 4,091 usable</a:t>
            </a:r>
          </a:p>
          <a:p>
            <a:pPr/>
          </a:p>
          <a:p>
            <a:pPr/>
            <a:r>
              <a:t>Each subnet loses 5 address (network, broadcast, 3x AWS reserved)</a:t>
            </a:r>
          </a:p>
          <a:p>
            <a:pPr/>
          </a:p>
          <a:p>
            <a:pPr/>
            <a:r>
              <a:t>We’re going to use public IP addresses with our bastion hosts today, but in a real world deployment you would want to assign EIP.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1" name="Shape 15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/28 = 14 / 9 usable</a:t>
            </a:r>
          </a:p>
          <a:p>
            <a:pPr/>
            <a:r>
              <a:t>/20 = 4,096 / 4,091 usable</a:t>
            </a:r>
          </a:p>
          <a:p>
            <a:pPr/>
          </a:p>
          <a:p>
            <a:pPr/>
            <a:r>
              <a:t>Each subnet loses 5 address (network, broadcast, 3x AWS reserved)</a:t>
            </a:r>
          </a:p>
          <a:p>
            <a:pPr/>
          </a:p>
          <a:p>
            <a:pPr/>
            <a:r>
              <a:t>We’re going to use public IP addresses with our bastion hosts today, but in a real world deployment you would want to assign EIP.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Use the VPC console to create these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Shape 13"/>
          <p:cNvSpPr/>
          <p:nvPr>
            <p:ph type="body" sz="quarter" idx="1"/>
          </p:nvPr>
        </p:nvSpPr>
        <p:spPr>
          <a:xfrm>
            <a:off x="2838174" y="4572001"/>
            <a:ext cx="6062868" cy="460514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1pPr>
            <a:lvl2pPr marL="0" indent="41148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2pPr>
            <a:lvl3pPr marL="0" indent="82296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3pPr>
            <a:lvl4pPr marL="0" indent="1234439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4pPr>
            <a:lvl5pPr marL="0" indent="164592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image2.png" descr="SoftchoiceLogo2010_tagline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1044" y="221142"/>
            <a:ext cx="1805941" cy="82296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15" name="Shape 1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ub-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Shape 23"/>
          <p:cNvSpPr/>
          <p:nvPr>
            <p:ph type="title"/>
          </p:nvPr>
        </p:nvSpPr>
        <p:spPr>
          <a:xfrm>
            <a:off x="1590263" y="4177653"/>
            <a:ext cx="7310782" cy="386265"/>
          </a:xfrm>
          <a:prstGeom prst="rect">
            <a:avLst/>
          </a:prstGeom>
        </p:spPr>
        <p:txBody>
          <a:bodyPr/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Shape 24"/>
          <p:cNvSpPr/>
          <p:nvPr>
            <p:ph type="body" sz="quarter" idx="1"/>
          </p:nvPr>
        </p:nvSpPr>
        <p:spPr>
          <a:xfrm>
            <a:off x="2838174" y="4572001"/>
            <a:ext cx="6062868" cy="460514"/>
          </a:xfrm>
          <a:prstGeom prst="rect">
            <a:avLst/>
          </a:prstGeom>
        </p:spPr>
        <p:txBody>
          <a:bodyPr/>
          <a:lstStyle>
            <a:lvl1pPr marL="0" indent="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1pPr>
            <a:lvl2pPr marL="0" indent="41148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2pPr>
            <a:lvl3pPr marL="0" indent="82296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3pPr>
            <a:lvl4pPr marL="0" indent="1234439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4pPr>
            <a:lvl5pPr marL="0" indent="1645920" algn="r">
              <a:spcBef>
                <a:spcPts val="500"/>
              </a:spcBef>
              <a:buSzTx/>
              <a:buFontTx/>
              <a:buNone/>
              <a:defRPr sz="21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5" name="image2.tif" descr="SoftchoiceLogo2010_tagline.eps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01044" y="221142"/>
            <a:ext cx="1800611" cy="61539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26" name="Shape 2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34" name="Shape 34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pic>
        <p:nvPicPr>
          <p:cNvPr id="35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331790" y="1002507"/>
            <a:ext cx="8491538" cy="3277216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  <a:lvl2pPr marL="717640" indent="-306160">
              <a:defRPr sz="2500"/>
            </a:lvl2pPr>
            <a:lvl3pPr marL="1108710" indent="-285750">
              <a:defRPr sz="2500"/>
            </a:lvl3pPr>
            <a:lvl4pPr marL="1555908" indent="-321468">
              <a:defRPr sz="2500"/>
            </a:lvl4pPr>
            <a:lvl5pPr marL="1967388" indent="-321468">
              <a:defRPr sz="2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" name="Shape 3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6" name="Shape 46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47" name="Shape 47"/>
          <p:cNvSpPr/>
          <p:nvPr>
            <p:ph type="title"/>
          </p:nvPr>
        </p:nvSpPr>
        <p:spPr>
          <a:xfrm>
            <a:off x="121483" y="132516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48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Jus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57985"/>
            <a:ext cx="9144000" cy="654327"/>
          </a:xfrm>
          <a:prstGeom prst="rect">
            <a:avLst/>
          </a:prstGeom>
          <a:solidFill>
            <a:srgbClr val="F79F38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57" name="Shape 57"/>
          <p:cNvSpPr/>
          <p:nvPr/>
        </p:nvSpPr>
        <p:spPr>
          <a:xfrm>
            <a:off x="0" y="-1"/>
            <a:ext cx="9144000" cy="53676"/>
          </a:xfrm>
          <a:prstGeom prst="rect">
            <a:avLst/>
          </a:prstGeom>
          <a:solidFill>
            <a:srgbClr val="ED6925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1600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sp>
        <p:nvSpPr>
          <p:cNvPr id="58" name="Shape 58"/>
          <p:cNvSpPr/>
          <p:nvPr>
            <p:ph type="title"/>
          </p:nvPr>
        </p:nvSpPr>
        <p:spPr>
          <a:xfrm>
            <a:off x="121483" y="132516"/>
            <a:ext cx="8924443" cy="513523"/>
          </a:xfrm>
          <a:prstGeom prst="rect">
            <a:avLst/>
          </a:prstGeom>
        </p:spPr>
        <p:txBody>
          <a:bodyPr/>
          <a:lstStyle>
            <a:lvl1pPr algn="l">
              <a:defRPr sz="2500">
                <a:solidFill>
                  <a:srgbClr val="FFFFFF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ull bleed imag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ot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4.png" descr="new_Softchoice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transition xmlns:p14="http://schemas.microsoft.com/office/powerpoint/2010/main" spd="med" advClick="1"/>
  <p:txStyles>
    <p:titleStyle>
      <a:lvl1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0" algn="ctr" defTabSz="41148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9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308609" marR="0" indent="-30860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1pPr>
      <a:lvl2pPr marL="699516" marR="0" indent="-288036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2pPr>
      <a:lvl3pPr marL="1097279" marR="0" indent="-27431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3pPr>
      <a:lvl4pPr marL="1554480" marR="0" indent="-320040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4pPr>
      <a:lvl5pPr marL="196596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5pPr>
      <a:lvl6pPr marL="2377439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6pPr>
      <a:lvl7pPr marL="278892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7pPr>
      <a:lvl8pPr marL="3200400" marR="0" indent="-320039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8pPr>
      <a:lvl9pPr marL="3611879" marR="0" indent="-320040" algn="l" defTabSz="41148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Helvetica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Relationship Id="rId3" Type="http://schemas.openxmlformats.org/officeDocument/2006/relationships/image" Target="../media/image11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brettg98/aws-bootcamp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Atlanta_Skyline_from_Buckhead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63317" y="-74862"/>
            <a:ext cx="10558474" cy="5293224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259639" y="107620"/>
            <a:ext cx="744576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5300">
                <a:solidFill>
                  <a:srgbClr val="FFFFFF"/>
                </a:solidFill>
              </a:defRPr>
            </a:lvl1pPr>
          </a:lstStyle>
          <a:p>
            <a:pPr/>
            <a:r>
              <a:t>AWS Softchoice Bootcamp</a:t>
            </a:r>
          </a:p>
        </p:txBody>
      </p:sp>
      <p:sp>
        <p:nvSpPr>
          <p:cNvPr id="84" name="Shape 84"/>
          <p:cNvSpPr/>
          <p:nvPr/>
        </p:nvSpPr>
        <p:spPr>
          <a:xfrm>
            <a:off x="306488" y="1037936"/>
            <a:ext cx="7352069" cy="1"/>
          </a:xfrm>
          <a:prstGeom prst="line">
            <a:avLst/>
          </a:prstGeom>
          <a:ln w="254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584200">
              <a:defRPr sz="2400">
                <a:latin typeface="Helvetica Light"/>
                <a:ea typeface="Helvetica Light"/>
                <a:cs typeface="Helvetica Light"/>
                <a:sym typeface="Helvetica Light"/>
              </a:defRPr>
            </a:pPr>
          </a:p>
        </p:txBody>
      </p:sp>
      <p:sp>
        <p:nvSpPr>
          <p:cNvPr id="85" name="Shape 85"/>
          <p:cNvSpPr/>
          <p:nvPr/>
        </p:nvSpPr>
        <p:spPr>
          <a:xfrm>
            <a:off x="293506" y="1091952"/>
            <a:ext cx="223007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defRPr sz="3000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defRPr>
            </a:lvl1pPr>
          </a:lstStyle>
          <a:p>
            <a:pPr/>
            <a:r>
              <a:t>Atlanta 2016</a:t>
            </a:r>
          </a:p>
        </p:txBody>
      </p:sp>
      <p:pic>
        <p:nvPicPr>
          <p:cNvPr id="86" name="image4.png" descr="new_Softchoice_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28003" y="4457431"/>
            <a:ext cx="1016001" cy="584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Luigi Plumbing</a:t>
            </a:r>
          </a:p>
        </p:txBody>
      </p:sp>
      <p:pic>
        <p:nvPicPr>
          <p:cNvPr id="130" name="websit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1780" y="1194279"/>
            <a:ext cx="6626082" cy="348888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254000" dist="127000" dir="162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Secure Your AWS Account</a:t>
            </a:r>
          </a:p>
        </p:txBody>
      </p:sp>
      <p:sp>
        <p:nvSpPr>
          <p:cNvPr id="133" name="Shape 133"/>
          <p:cNvSpPr/>
          <p:nvPr/>
        </p:nvSpPr>
        <p:spPr>
          <a:xfrm>
            <a:off x="121483" y="1001484"/>
            <a:ext cx="8924443" cy="258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Secure your AWS account using Identity and Access Management (IAM)</a:t>
            </a:r>
          </a:p>
          <a:p>
            <a:pPr lvl="1" marL="742950" indent="-285750">
              <a:buSzPct val="100000"/>
              <a:buFont typeface="Arial"/>
              <a:buChar char="•"/>
              <a:defRPr sz="2400"/>
            </a:pPr>
            <a:r>
              <a:t>EC2 Roles</a:t>
            </a:r>
          </a:p>
          <a:p>
            <a:pPr lvl="1" marL="742950" indent="-285750">
              <a:buSzPct val="100000"/>
              <a:buFont typeface="Arial"/>
              <a:buChar char="•"/>
              <a:defRPr sz="2400"/>
            </a:pPr>
            <a:r>
              <a:t>Review best practices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Enable CloudTrail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Enable AWS Config Create EC2 Key Pairs (1x Bastion, 1x Web Server)</a:t>
            </a:r>
          </a:p>
        </p:txBody>
      </p:sp>
      <p:sp>
        <p:nvSpPr>
          <p:cNvPr id="134" name="Shape 134"/>
          <p:cNvSpPr/>
          <p:nvPr/>
        </p:nvSpPr>
        <p:spPr>
          <a:xfrm>
            <a:off x="380908" y="3951664"/>
            <a:ext cx="848934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https://d0.awsstatic.com/whitepapers/compliance/AWS_Auditing_Security_Checklist.pdf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Creating a Virtual Network</a:t>
            </a:r>
          </a:p>
        </p:txBody>
      </p:sp>
      <p:pic>
        <p:nvPicPr>
          <p:cNvPr id="139" name="image12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483" y="827314"/>
            <a:ext cx="4646024" cy="407670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hape 140"/>
          <p:cNvSpPr/>
          <p:nvPr/>
        </p:nvSpPr>
        <p:spPr>
          <a:xfrm>
            <a:off x="4767507" y="914398"/>
            <a:ext cx="4172804" cy="298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400"/>
            </a:pPr>
            <a:r>
              <a:t>Virtual Private Cloud (VPC)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network - /16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2x public subnets (public IP)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4x private subnets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2x webservers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2x databases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an Internet Gateway (IGW)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route tables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1x public + associate with IGW</a:t>
            </a:r>
          </a:p>
          <a:p>
            <a:pPr lvl="1" marL="742950" indent="-285750">
              <a:buSzPct val="100000"/>
              <a:buFont typeface="Arial"/>
              <a:buChar char="•"/>
            </a:pPr>
            <a:r>
              <a:t>1x private + associate with NG</a:t>
            </a:r>
          </a:p>
        </p:txBody>
      </p:sp>
      <p:sp>
        <p:nvSpPr>
          <p:cNvPr id="141" name="Shape 141"/>
          <p:cNvSpPr/>
          <p:nvPr/>
        </p:nvSpPr>
        <p:spPr>
          <a:xfrm>
            <a:off x="4767507" y="3869249"/>
            <a:ext cx="2271497" cy="364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Deploy NAT Gateway</a:t>
            </a:r>
          </a:p>
        </p:txBody>
      </p:sp>
      <p:sp>
        <p:nvSpPr>
          <p:cNvPr id="142" name="Shape 142"/>
          <p:cNvSpPr/>
          <p:nvPr/>
        </p:nvSpPr>
        <p:spPr>
          <a:xfrm>
            <a:off x="4767507" y="4386631"/>
            <a:ext cx="2185874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Use /24 for all subnets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Networking Guru I am not!</a:t>
            </a:r>
          </a:p>
        </p:txBody>
      </p:sp>
      <p:graphicFrame>
        <p:nvGraphicFramePr>
          <p:cNvPr id="147" name="Table 147"/>
          <p:cNvGraphicFramePr/>
          <p:nvPr/>
        </p:nvGraphicFramePr>
        <p:xfrm>
          <a:off x="595085" y="2159301"/>
          <a:ext cx="7600786" cy="2232044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{EEE7283C-3CF3-47DC-8721-378D4A62B228}</a:tableStyleId>
              </a:tblPr>
              <a:tblGrid>
                <a:gridCol w="2247818"/>
                <a:gridCol w="2662743"/>
                <a:gridCol w="2677523"/>
              </a:tblGrid>
              <a:tr h="335296"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Subnet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Availability Zone 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Availability Zone 2</a:t>
                      </a:r>
                    </a:p>
                  </a:txBody>
                  <a:tcPr marL="0" marR="0" marT="0" marB="0" anchor="t" anchorCtr="0" horzOverflow="overflow"/>
                </a:tc>
              </a:tr>
              <a:tr h="638659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Public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public-xxx-1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public-xxx-2</a:t>
                      </a:r>
                    </a:p>
                  </a:txBody>
                  <a:tcPr marL="0" marR="0" marT="0" marB="0" anchor="t" anchorCtr="0" horzOverflow="overflow"/>
                </a:tc>
              </a:tr>
              <a:tr h="622693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Web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web-xxx-1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web-xxx-2</a:t>
                      </a:r>
                    </a:p>
                  </a:txBody>
                  <a:tcPr marL="0" marR="0" marT="0" marB="0" anchor="t" anchorCtr="0" horzOverflow="overflow"/>
                </a:tc>
              </a:tr>
              <a:tr h="622693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DB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db-xxx-1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- 10.100.XX.0/24
Name - db-xxx-2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graphicFrame>
        <p:nvGraphicFramePr>
          <p:cNvPr id="148" name="Table 148"/>
          <p:cNvGraphicFramePr/>
          <p:nvPr/>
        </p:nvGraphicFramePr>
        <p:xfrm>
          <a:off x="581725" y="1169106"/>
          <a:ext cx="4378114" cy="76725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{EEE7283C-3CF3-47DC-8721-378D4A62B228}</a:tableStyleId>
              </a:tblPr>
              <a:tblGrid>
                <a:gridCol w="2182706"/>
                <a:gridCol w="2182706"/>
              </a:tblGrid>
              <a:tr h="388918"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VPC Name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000">
                          <a:solidFill>
                            <a:srgbClr val="FFFFFF"/>
                          </a:solidFill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CIDR Range</a:t>
                      </a:r>
                    </a:p>
                  </a:txBody>
                  <a:tcPr marL="0" marR="0" marT="0" marB="0" anchor="t" anchorCtr="0" horzOverflow="overflow"/>
                </a:tc>
              </a:tr>
              <a:tr h="388918"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bootcamp-vpc-xxx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l" defTabSz="411480">
                        <a:defRPr sz="1800"/>
                      </a:pPr>
                      <a:r>
                        <a:rPr sz="2000">
                          <a:latin typeface="Baskerville"/>
                          <a:ea typeface="Baskerville"/>
                          <a:cs typeface="Baskerville"/>
                          <a:sym typeface="Baskerville"/>
                        </a:rPr>
                        <a:t>10.XXX.0.0/16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149" name="Shape 149"/>
          <p:cNvSpPr/>
          <p:nvPr/>
        </p:nvSpPr>
        <p:spPr>
          <a:xfrm>
            <a:off x="5411942" y="1107511"/>
            <a:ext cx="3225644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Create all subnets in a single VPC!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Securing a Virtual Network</a:t>
            </a:r>
          </a:p>
        </p:txBody>
      </p:sp>
      <p:sp>
        <p:nvSpPr>
          <p:cNvPr id="154" name="Shape 154"/>
          <p:cNvSpPr/>
          <p:nvPr/>
        </p:nvSpPr>
        <p:spPr>
          <a:xfrm>
            <a:off x="3871249" y="953792"/>
            <a:ext cx="2947577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Virtual Private Cloud (VPC)</a:t>
            </a:r>
            <a:endParaRPr b="1" sz="2400"/>
          </a:p>
          <a:p>
            <a:pPr marL="321468" indent="-321468">
              <a:buSzPct val="100000"/>
              <a:buFont typeface="Arial"/>
              <a:buChar char="•"/>
            </a:pPr>
            <a:r>
              <a:t>Create Security Groups</a:t>
            </a:r>
          </a:p>
          <a:p>
            <a:pPr lvl="1" marL="778668" indent="-321468">
              <a:buSzPct val="100000"/>
              <a:buFont typeface="Arial"/>
              <a:buChar char="•"/>
            </a:pPr>
            <a:r>
              <a:t>Bastion Hosts</a:t>
            </a:r>
          </a:p>
          <a:p>
            <a:pPr lvl="1" marL="778668" indent="-321468">
              <a:buSzPct val="100000"/>
              <a:buFont typeface="Arial"/>
              <a:buChar char="•"/>
            </a:pPr>
            <a:r>
              <a:t>Elastic Load Balancer</a:t>
            </a:r>
          </a:p>
          <a:p>
            <a:pPr lvl="1" marL="778668" indent="-321468">
              <a:buSzPct val="100000"/>
              <a:buFont typeface="Arial"/>
              <a:buChar char="•"/>
            </a:pPr>
            <a:r>
              <a:t>Web Servers</a:t>
            </a:r>
          </a:p>
          <a:p>
            <a:pPr lvl="1" marL="778668" indent="-321468">
              <a:buSzPct val="100000"/>
              <a:buFont typeface="Arial"/>
              <a:buChar char="•"/>
            </a:pPr>
            <a:r>
              <a:t>Database Servers</a:t>
            </a:r>
          </a:p>
        </p:txBody>
      </p:sp>
      <p:pic>
        <p:nvPicPr>
          <p:cNvPr id="155" name="security-group-layou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59" y="930878"/>
            <a:ext cx="3434517" cy="383293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8" name="Group 158"/>
          <p:cNvGrpSpPr/>
          <p:nvPr/>
        </p:nvGrpSpPr>
        <p:grpSpPr>
          <a:xfrm>
            <a:off x="3595677" y="3469351"/>
            <a:ext cx="4863290" cy="1488441"/>
            <a:chOff x="0" y="0"/>
            <a:chExt cx="4863288" cy="1488439"/>
          </a:xfrm>
        </p:grpSpPr>
        <p:sp>
          <p:nvSpPr>
            <p:cNvPr id="156" name="Shape 156"/>
            <p:cNvSpPr/>
            <p:nvPr/>
          </p:nvSpPr>
          <p:spPr>
            <a:xfrm>
              <a:off x="784030" y="282555"/>
              <a:ext cx="4079259" cy="853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/>
              <a:r>
                <a:t>What’s the difference between a Security Group and a Network Access Control List (NACL)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0" y="0"/>
              <a:ext cx="811657" cy="14884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b="1" sz="9000">
                  <a:latin typeface="American Typewriter"/>
                  <a:ea typeface="American Typewriter"/>
                  <a:cs typeface="American Typewriter"/>
                  <a:sym typeface="American Typewriter"/>
                </a:defRPr>
              </a:lvl1pPr>
            </a:lstStyle>
            <a:p>
              <a:pPr/>
              <a:r>
                <a:t>?</a:t>
              </a:r>
            </a:p>
          </p:txBody>
        </p:sp>
      </p:grpSp>
      <p:sp>
        <p:nvSpPr>
          <p:cNvPr id="159" name="Shape 159"/>
          <p:cNvSpPr/>
          <p:nvPr/>
        </p:nvSpPr>
        <p:spPr>
          <a:xfrm>
            <a:off x="4475276" y="2823414"/>
            <a:ext cx="3630093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Make sure that you select your </a:t>
            </a:r>
          </a:p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VPC!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Storage Built for the Internet</a:t>
            </a:r>
          </a:p>
        </p:txBody>
      </p:sp>
      <p:pic>
        <p:nvPicPr>
          <p:cNvPr id="164" name="image1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820" y="912516"/>
            <a:ext cx="1612901" cy="1701801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Shape 165"/>
          <p:cNvSpPr/>
          <p:nvPr/>
        </p:nvSpPr>
        <p:spPr>
          <a:xfrm>
            <a:off x="3030734" y="912516"/>
            <a:ext cx="5693126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Simple Storage Service (S3)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an S3 bucket in US Standard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Copy files from GitHub (web-server) into bucket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Let’s update our EC2 role</a:t>
            </a:r>
          </a:p>
        </p:txBody>
      </p:sp>
      <p:sp>
        <p:nvSpPr>
          <p:cNvPr id="166" name="Shape 166"/>
          <p:cNvSpPr/>
          <p:nvPr/>
        </p:nvSpPr>
        <p:spPr>
          <a:xfrm>
            <a:off x="437461" y="2883989"/>
            <a:ext cx="5159830" cy="1513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Other Features to Consider</a:t>
            </a:r>
          </a:p>
          <a:p>
            <a:pPr marL="342900" indent="-342900">
              <a:buSzPct val="100000"/>
              <a:buFont typeface="Arial"/>
              <a:buChar char="•"/>
              <a:defRPr sz="2400"/>
            </a:pPr>
            <a:r>
              <a:t>Lifecycle Management</a:t>
            </a:r>
          </a:p>
          <a:p>
            <a:pPr marL="342900" indent="-342900">
              <a:buSzPct val="100000"/>
              <a:buFont typeface="Arial"/>
              <a:buChar char="•"/>
              <a:defRPr sz="2400"/>
            </a:pPr>
            <a:r>
              <a:t>Events</a:t>
            </a:r>
          </a:p>
          <a:p>
            <a:pPr marL="342900" indent="-342900">
              <a:buSzPct val="100000"/>
              <a:buFont typeface="Arial"/>
              <a:buChar char="•"/>
              <a:defRPr sz="2400"/>
            </a:pPr>
            <a:r>
              <a:t>Static Website / Content Delivery</a:t>
            </a:r>
          </a:p>
        </p:txBody>
      </p:sp>
      <p:sp>
        <p:nvSpPr>
          <p:cNvPr id="167" name="Shape 167"/>
          <p:cNvSpPr/>
          <p:nvPr/>
        </p:nvSpPr>
        <p:spPr>
          <a:xfrm>
            <a:off x="375705" y="4487162"/>
            <a:ext cx="6965118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ct val="120000"/>
              </a:lnSpc>
              <a:defRPr sz="3000"/>
            </a:lvl1pPr>
          </a:lstStyle>
          <a:p>
            <a:pPr/>
            <a:r>
              <a:t>https://github.com/brettg98/aws-bootcamp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Leveraging Multiple Availability Zones</a:t>
            </a:r>
          </a:p>
        </p:txBody>
      </p:sp>
      <p:pic>
        <p:nvPicPr>
          <p:cNvPr id="170" name="image14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3997" y="847699"/>
            <a:ext cx="1638301" cy="191135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hape 171"/>
          <p:cNvSpPr/>
          <p:nvPr/>
        </p:nvSpPr>
        <p:spPr>
          <a:xfrm>
            <a:off x="3068834" y="997857"/>
            <a:ext cx="5693126" cy="186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Elastic Load Balancer (ELB)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Create a Load Balancer 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Associate it with the two public subnets (ignore the warning)</a:t>
            </a:r>
          </a:p>
          <a:p>
            <a:pPr marL="285750" indent="-285750">
              <a:buSzPct val="100000"/>
              <a:buFont typeface="Arial"/>
              <a:buChar char="•"/>
              <a:defRPr sz="2400"/>
            </a:pPr>
            <a:r>
              <a:t>Adjust the health checks (TCP and shorter)</a:t>
            </a:r>
          </a:p>
        </p:txBody>
      </p:sp>
      <p:sp>
        <p:nvSpPr>
          <p:cNvPr id="172" name="Shape 172"/>
          <p:cNvSpPr/>
          <p:nvPr/>
        </p:nvSpPr>
        <p:spPr>
          <a:xfrm>
            <a:off x="364768" y="2976605"/>
            <a:ext cx="2719808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Autoscaling and Launch Configurations - Bastion</a:t>
            </a:r>
          </a:p>
        </p:txBody>
      </p:sp>
      <p:sp>
        <p:nvSpPr>
          <p:cNvPr id="175" name="Shape 175"/>
          <p:cNvSpPr/>
          <p:nvPr/>
        </p:nvSpPr>
        <p:spPr>
          <a:xfrm>
            <a:off x="1908516" y="1060532"/>
            <a:ext cx="5693126" cy="334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Launch Configuration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Launch Configuration &amp; Autoscaling group for the Bastion Host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Use AWS Linux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Update user-data (yum update </a:t>
            </a:r>
            <a:r>
              <a:t>–</a:t>
            </a:r>
            <a:r>
              <a:t>y)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Add security group</a:t>
            </a:r>
          </a:p>
          <a:p>
            <a:pPr marL="285750" indent="-285750">
              <a:buSzPct val="100000"/>
              <a:buFont typeface="Arial"/>
              <a:buChar char="•"/>
            </a:pPr>
          </a:p>
          <a:p>
            <a:pPr>
              <a:defRPr b="1" sz="2400"/>
            </a:pPr>
            <a:r>
              <a:t>Auto Scaling Group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Set group size to 1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Select correct VPC and Subnets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Leave scaling policy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Add tags (Name)</a:t>
            </a:r>
          </a:p>
        </p:txBody>
      </p:sp>
      <p:pic>
        <p:nvPicPr>
          <p:cNvPr id="176" name="image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0667" y="926035"/>
            <a:ext cx="1668521" cy="1620158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hape 177"/>
          <p:cNvSpPr/>
          <p:nvPr/>
        </p:nvSpPr>
        <p:spPr>
          <a:xfrm>
            <a:off x="5511893" y="1958317"/>
            <a:ext cx="3170378" cy="11836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141B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Make sure that you include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#!/bin/bash as the first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line in your user-data 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script</a:t>
            </a:r>
          </a:p>
        </p:txBody>
      </p:sp>
      <p:sp>
        <p:nvSpPr>
          <p:cNvPr id="178" name="Shape 178"/>
          <p:cNvSpPr/>
          <p:nvPr/>
        </p:nvSpPr>
        <p:spPr>
          <a:xfrm>
            <a:off x="5000264" y="3910329"/>
            <a:ext cx="2719808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8" grpId="2"/>
      <p:bldP build="whole" bldLvl="1" animBg="1" rev="0" advAuto="0" spid="177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Bootstrapping</a:t>
            </a:r>
          </a:p>
        </p:txBody>
      </p:sp>
      <p:sp>
        <p:nvSpPr>
          <p:cNvPr id="181" name="Shape 181"/>
          <p:cNvSpPr/>
          <p:nvPr/>
        </p:nvSpPr>
        <p:spPr>
          <a:xfrm>
            <a:off x="3030734" y="820057"/>
            <a:ext cx="5693126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Using Amazon Machine Images (AMI)</a:t>
            </a:r>
          </a:p>
          <a:p>
            <a:pPr/>
            <a:r>
              <a:t>Create a ‘gold image’ for our web servers.  Later, we’ll associate it with a launch configuration and autoscaling group.</a:t>
            </a:r>
          </a:p>
          <a:p>
            <a:pPr/>
          </a:p>
          <a:p>
            <a:pPr marL="285750" indent="-285750">
              <a:buSzPct val="100000"/>
              <a:buFont typeface="Arial"/>
              <a:buChar char="•"/>
            </a:pPr>
            <a:r>
              <a:t>Create a new t2.micro AWS Linux EC2 instance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Associate it one of your public subnets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Update the user-data script (from GitHub)</a:t>
            </a:r>
          </a:p>
        </p:txBody>
      </p:sp>
      <p:pic>
        <p:nvPicPr>
          <p:cNvPr id="182" name="image1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292" y="990597"/>
            <a:ext cx="1733121" cy="1796145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hape 183"/>
          <p:cNvSpPr/>
          <p:nvPr/>
        </p:nvSpPr>
        <p:spPr>
          <a:xfrm>
            <a:off x="3030734" y="3397927"/>
            <a:ext cx="80363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Test!</a:t>
            </a:r>
          </a:p>
        </p:txBody>
      </p:sp>
      <p:sp>
        <p:nvSpPr>
          <p:cNvPr id="184" name="Shape 184"/>
          <p:cNvSpPr/>
          <p:nvPr/>
        </p:nvSpPr>
        <p:spPr>
          <a:xfrm>
            <a:off x="3030735" y="3859593"/>
            <a:ext cx="2347725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Good?  Create an image</a:t>
            </a:r>
          </a:p>
        </p:txBody>
      </p:sp>
      <p:sp>
        <p:nvSpPr>
          <p:cNvPr id="185" name="Shape 185"/>
          <p:cNvSpPr/>
          <p:nvPr/>
        </p:nvSpPr>
        <p:spPr>
          <a:xfrm>
            <a:off x="613239" y="4468860"/>
            <a:ext cx="6965117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000"/>
            </a:lvl1pPr>
          </a:lstStyle>
          <a:p>
            <a:pPr/>
            <a:r>
              <a:t>https://github.com/brettg98/aws-bootcamp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Autoscaling and Launch Configurations </a:t>
            </a:r>
            <a:r>
              <a:t>–</a:t>
            </a:r>
            <a:r>
              <a:t> Web Server</a:t>
            </a:r>
          </a:p>
        </p:txBody>
      </p:sp>
      <p:sp>
        <p:nvSpPr>
          <p:cNvPr id="188" name="Shape 188"/>
          <p:cNvSpPr/>
          <p:nvPr/>
        </p:nvSpPr>
        <p:spPr>
          <a:xfrm>
            <a:off x="1737142" y="903630"/>
            <a:ext cx="5693126" cy="3088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Launch Configuration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Launch Configuration &amp; Autoscaling group for the WebHost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Use your Amazon Machine Image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Add security group</a:t>
            </a:r>
          </a:p>
          <a:p>
            <a:pPr marL="285750" indent="-285750">
              <a:buSzPct val="100000"/>
              <a:buFont typeface="Arial"/>
              <a:buChar char="•"/>
            </a:pPr>
          </a:p>
          <a:p>
            <a:pPr>
              <a:defRPr b="1" sz="2400"/>
            </a:pPr>
            <a:r>
              <a:t>Auto Scaling Group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Set group size to 2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Select correct VPC and Subnets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Leave scaling policy</a:t>
            </a:r>
          </a:p>
          <a:p>
            <a:pPr marL="342900" indent="-342900">
              <a:buSzPct val="100000"/>
              <a:buFont typeface="Arial"/>
              <a:buChar char="•"/>
            </a:pPr>
            <a:r>
              <a:t>Add tags (Name)</a:t>
            </a:r>
          </a:p>
        </p:txBody>
      </p:sp>
      <p:pic>
        <p:nvPicPr>
          <p:cNvPr id="189" name="image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789" y="916751"/>
            <a:ext cx="1668521" cy="1620158"/>
          </a:xfrm>
          <a:prstGeom prst="rect">
            <a:avLst/>
          </a:prstGeom>
          <a:ln w="12700">
            <a:miter lim="400000"/>
          </a:ln>
        </p:spPr>
      </p:pic>
      <p:sp>
        <p:nvSpPr>
          <p:cNvPr id="190" name="Shape 190"/>
          <p:cNvSpPr/>
          <p:nvPr/>
        </p:nvSpPr>
        <p:spPr>
          <a:xfrm>
            <a:off x="1734840" y="4431188"/>
            <a:ext cx="803633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/>
            </a:lvl1pPr>
          </a:lstStyle>
          <a:p>
            <a:pPr/>
            <a:r>
              <a:t>Test!</a:t>
            </a:r>
          </a:p>
        </p:txBody>
      </p:sp>
      <p:sp>
        <p:nvSpPr>
          <p:cNvPr id="191" name="Shape 191"/>
          <p:cNvSpPr/>
          <p:nvPr/>
        </p:nvSpPr>
        <p:spPr>
          <a:xfrm>
            <a:off x="5394294" y="3000712"/>
            <a:ext cx="2719807" cy="6502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Double check your VPC</a:t>
            </a:r>
          </a:p>
          <a:p>
            <a:pPr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pPr>
            <a:r>
              <a:t>and subnets!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Introductions</a:t>
            </a:r>
          </a:p>
        </p:txBody>
      </p:sp>
      <p:pic>
        <p:nvPicPr>
          <p:cNvPr id="89" name="image5.jpg"/>
          <p:cNvPicPr>
            <a:picLocks noChangeAspect="1"/>
          </p:cNvPicPr>
          <p:nvPr/>
        </p:nvPicPr>
        <p:blipFill>
          <a:blip r:embed="rId2">
            <a:extLst/>
          </a:blip>
          <a:srcRect l="0" t="0" r="2" b="2"/>
          <a:stretch>
            <a:fillRect/>
          </a:stretch>
        </p:blipFill>
        <p:spPr>
          <a:xfrm>
            <a:off x="4769615" y="1808892"/>
            <a:ext cx="2251472" cy="2251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2" y="0"/>
                </a:moveTo>
                <a:cubicBezTo>
                  <a:pt x="4837" y="0"/>
                  <a:pt x="0" y="4837"/>
                  <a:pt x="0" y="10802"/>
                </a:cubicBezTo>
                <a:cubicBezTo>
                  <a:pt x="0" y="16767"/>
                  <a:pt x="4837" y="21600"/>
                  <a:pt x="10802" y="21600"/>
                </a:cubicBezTo>
                <a:cubicBezTo>
                  <a:pt x="16767" y="21600"/>
                  <a:pt x="21600" y="16767"/>
                  <a:pt x="21600" y="10802"/>
                </a:cubicBezTo>
                <a:cubicBezTo>
                  <a:pt x="21600" y="4837"/>
                  <a:pt x="16767" y="0"/>
                  <a:pt x="10802" y="0"/>
                </a:cubicBezTo>
                <a:close/>
              </a:path>
            </a:pathLst>
          </a:custGeom>
          <a:ln w="63500" cap="rnd">
            <a:solidFill>
              <a:srgbClr val="333333"/>
            </a:solidFill>
          </a:ln>
          <a:effectLst>
            <a:outerShdw sx="100000" sy="100000" kx="0" ky="0" algn="b" rotWithShape="0" blurRad="381000" dist="292100" dir="5400000">
              <a:srgbClr val="000000">
                <a:alpha val="22000"/>
              </a:srgbClr>
            </a:outerShdw>
          </a:effectLst>
        </p:spPr>
      </p:pic>
      <p:pic>
        <p:nvPicPr>
          <p:cNvPr id="90" name="image7.jpeg"/>
          <p:cNvPicPr>
            <a:picLocks noChangeAspect="1"/>
          </p:cNvPicPr>
          <p:nvPr/>
        </p:nvPicPr>
        <p:blipFill>
          <a:blip r:embed="rId3">
            <a:extLst/>
          </a:blip>
          <a:srcRect l="0" t="0" r="7" b="7"/>
          <a:stretch>
            <a:fillRect/>
          </a:stretch>
        </p:blipFill>
        <p:spPr>
          <a:xfrm>
            <a:off x="2055354" y="1810706"/>
            <a:ext cx="2258617" cy="22586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2" y="0"/>
                </a:moveTo>
                <a:cubicBezTo>
                  <a:pt x="4837" y="0"/>
                  <a:pt x="0" y="4837"/>
                  <a:pt x="0" y="10802"/>
                </a:cubicBezTo>
                <a:cubicBezTo>
                  <a:pt x="0" y="16767"/>
                  <a:pt x="4837" y="21600"/>
                  <a:pt x="10802" y="21600"/>
                </a:cubicBezTo>
                <a:cubicBezTo>
                  <a:pt x="16767" y="21600"/>
                  <a:pt x="21600" y="16767"/>
                  <a:pt x="21600" y="10802"/>
                </a:cubicBezTo>
                <a:cubicBezTo>
                  <a:pt x="21600" y="4837"/>
                  <a:pt x="16767" y="0"/>
                  <a:pt x="10802" y="0"/>
                </a:cubicBezTo>
                <a:close/>
              </a:path>
            </a:pathLst>
          </a:custGeom>
          <a:ln w="63500" cap="rnd">
            <a:solidFill>
              <a:srgbClr val="333333"/>
            </a:solidFill>
          </a:ln>
          <a:effectLst>
            <a:outerShdw sx="100000" sy="100000" kx="0" ky="0" algn="b" rotWithShape="0" blurRad="381000" dist="292100" dir="5400000">
              <a:srgbClr val="000000">
                <a:alpha val="22000"/>
              </a:srgbClr>
            </a:outerShdw>
          </a:effectLst>
        </p:spPr>
      </p:pic>
      <p:sp>
        <p:nvSpPr>
          <p:cNvPr id="91" name="Shape 91"/>
          <p:cNvSpPr/>
          <p:nvPr/>
        </p:nvSpPr>
        <p:spPr>
          <a:xfrm>
            <a:off x="4815390" y="1042427"/>
            <a:ext cx="2159978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/>
            <a:r>
              <a:t>Richard Finlay,</a:t>
            </a:r>
          </a:p>
          <a:p>
            <a:pPr algn="ctr"/>
            <a:r>
              <a:t>Business Development</a:t>
            </a:r>
          </a:p>
        </p:txBody>
      </p:sp>
      <p:sp>
        <p:nvSpPr>
          <p:cNvPr id="92" name="Shape 92"/>
          <p:cNvSpPr/>
          <p:nvPr/>
        </p:nvSpPr>
        <p:spPr>
          <a:xfrm>
            <a:off x="2234129" y="1042427"/>
            <a:ext cx="19012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/>
            <a:r>
              <a:t>Brett Gillett,</a:t>
            </a:r>
          </a:p>
          <a:p>
            <a:pPr algn="ctr"/>
            <a:r>
              <a:t>AWS Practice Lead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Databases on the AWS Platform</a:t>
            </a:r>
          </a:p>
        </p:txBody>
      </p:sp>
      <p:pic>
        <p:nvPicPr>
          <p:cNvPr id="194" name="image17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577" y="1066799"/>
            <a:ext cx="1205594" cy="1320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18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2577" y="2387209"/>
            <a:ext cx="1209146" cy="132430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Shape 196"/>
          <p:cNvSpPr/>
          <p:nvPr/>
        </p:nvSpPr>
        <p:spPr>
          <a:xfrm>
            <a:off x="2791249" y="1066799"/>
            <a:ext cx="5693125" cy="120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Platform-as-a-Service (RDS)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an option group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parameter group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a subnet group (select the correct subnets!)</a:t>
            </a:r>
          </a:p>
        </p:txBody>
      </p:sp>
      <p:sp>
        <p:nvSpPr>
          <p:cNvPr id="197" name="Shape 197"/>
          <p:cNvSpPr/>
          <p:nvPr/>
        </p:nvSpPr>
        <p:spPr>
          <a:xfrm>
            <a:off x="209552" y="3762245"/>
            <a:ext cx="1801897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SQL or NoSQL?</a:t>
            </a:r>
          </a:p>
        </p:txBody>
      </p:sp>
      <p:sp>
        <p:nvSpPr>
          <p:cNvPr id="198" name="Shape 198"/>
          <p:cNvSpPr/>
          <p:nvPr/>
        </p:nvSpPr>
        <p:spPr>
          <a:xfrm>
            <a:off x="2791249" y="3249845"/>
            <a:ext cx="5766009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2400"/>
            </a:pPr>
            <a:r>
              <a:t>Plan Ahead </a:t>
            </a:r>
            <a:r>
              <a:t>–</a:t>
            </a:r>
            <a:r>
              <a:t> there are a ton of options!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We Made It!</a:t>
            </a:r>
          </a:p>
        </p:txBody>
      </p:sp>
      <p:pic>
        <p:nvPicPr>
          <p:cNvPr id="201" name="image20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81486" y="908505"/>
            <a:ext cx="1814902" cy="402000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bootcamp-v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2245" y="855303"/>
            <a:ext cx="4805248" cy="4216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Content Delivery</a:t>
            </a:r>
          </a:p>
        </p:txBody>
      </p:sp>
      <p:sp>
        <p:nvSpPr>
          <p:cNvPr id="205" name="Shape 205"/>
          <p:cNvSpPr/>
          <p:nvPr/>
        </p:nvSpPr>
        <p:spPr>
          <a:xfrm>
            <a:off x="2791249" y="1066799"/>
            <a:ext cx="5693125" cy="349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b="1" sz="2400"/>
            </a:pPr>
            <a:r>
              <a:t>CloudFront</a:t>
            </a:r>
          </a:p>
          <a:p>
            <a:pPr/>
            <a:r>
              <a:t>Deliver content from over 50 edge locations around the globe to improve customer experience.</a:t>
            </a:r>
          </a:p>
          <a:p>
            <a:pPr/>
          </a:p>
          <a:p>
            <a:pPr marL="285750" indent="-285750">
              <a:buSzPct val="100000"/>
              <a:buFont typeface="Arial"/>
              <a:buChar char="•"/>
            </a:pPr>
            <a:r>
              <a:t>Create a CloudFront Web Distribution and point it at your S3 bucket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Modify the index.php file to point to the new CloudFront URL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Update S3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Create new Launch Configuration (bootstrap?)</a:t>
            </a:r>
          </a:p>
          <a:p>
            <a:pPr marL="285750" indent="-285750">
              <a:buSzPct val="100000"/>
              <a:buFont typeface="Arial"/>
              <a:buChar char="•"/>
            </a:pPr>
            <a:r>
              <a:t>Update Auto scaling group</a:t>
            </a:r>
          </a:p>
          <a:p>
            <a:pPr/>
          </a:p>
        </p:txBody>
      </p:sp>
      <p:pic>
        <p:nvPicPr>
          <p:cNvPr id="206" name="image19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9472" y="1066799"/>
            <a:ext cx="1333501" cy="15557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xfrm>
            <a:off x="192474" y="128387"/>
            <a:ext cx="8759052" cy="513523"/>
          </a:xfrm>
          <a:prstGeom prst="rect">
            <a:avLst/>
          </a:prstGeom>
        </p:spPr>
        <p:txBody>
          <a:bodyPr/>
          <a:lstStyle/>
          <a:p>
            <a:pPr/>
            <a:r>
              <a:t>House Keeping</a:t>
            </a:r>
          </a:p>
        </p:txBody>
      </p:sp>
      <p:sp>
        <p:nvSpPr>
          <p:cNvPr id="95" name="Shape 95"/>
          <p:cNvSpPr/>
          <p:nvPr/>
        </p:nvSpPr>
        <p:spPr>
          <a:xfrm>
            <a:off x="567070" y="3842734"/>
            <a:ext cx="7136444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/>
            </a:lvl1pPr>
          </a:lstStyle>
          <a:p>
            <a:pPr/>
            <a:r>
              <a:t>Login: first name Password: bootcamp!S0ftchoice</a:t>
            </a:r>
          </a:p>
        </p:txBody>
      </p:sp>
      <p:sp>
        <p:nvSpPr>
          <p:cNvPr id="96" name="Shape 96"/>
          <p:cNvSpPr/>
          <p:nvPr/>
        </p:nvSpPr>
        <p:spPr>
          <a:xfrm>
            <a:off x="178222" y="900430"/>
            <a:ext cx="8586935" cy="1559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Handouts - IAM Console Access</a:t>
            </a:r>
          </a:p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Putty &amp; PuttyGen (Windows Only)</a:t>
            </a:r>
          </a:p>
          <a:p>
            <a:pPr marL="228600" indent="-228600">
              <a:lnSpc>
                <a:spcPct val="120000"/>
              </a:lnSpc>
              <a:buSzPct val="100000"/>
              <a:buChar char="•"/>
              <a:defRPr sz="3000"/>
            </a:pPr>
            <a:r>
              <a:t>GitHub: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https://github.com/brettg98/aws-bootcamp</a:t>
            </a:r>
          </a:p>
        </p:txBody>
      </p:sp>
      <p:sp>
        <p:nvSpPr>
          <p:cNvPr id="97" name="Shape 97"/>
          <p:cNvSpPr/>
          <p:nvPr/>
        </p:nvSpPr>
        <p:spPr>
          <a:xfrm>
            <a:off x="4512614" y="2959592"/>
            <a:ext cx="1650417" cy="383541"/>
          </a:xfrm>
          <a:prstGeom prst="rect">
            <a:avLst/>
          </a:prstGeom>
          <a:solidFill>
            <a:srgbClr val="FFFFFF"/>
          </a:solidFill>
          <a:ln w="25400">
            <a:solidFill>
              <a:srgbClr val="FF0205"/>
            </a:solidFill>
            <a:custDash>
              <a:ds d="200000" sp="200000"/>
            </a:custDash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pPr/>
            <a:r>
              <a:t>That’s a Zero!</a:t>
            </a:r>
          </a:p>
        </p:txBody>
      </p:sp>
      <p:sp>
        <p:nvSpPr>
          <p:cNvPr id="98" name="Shape 98"/>
          <p:cNvSpPr/>
          <p:nvPr/>
        </p:nvSpPr>
        <p:spPr>
          <a:xfrm>
            <a:off x="6144815" y="3399019"/>
            <a:ext cx="238039" cy="50833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  <a:effectLst>
            <a:outerShdw sx="100000" sy="100000" kx="0" ky="0" algn="b" rotWithShape="0" blurRad="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>
              <a:defRPr>
                <a:latin typeface="+mn-lt"/>
                <a:ea typeface="+mn-ea"/>
                <a:cs typeface="+mn-cs"/>
                <a:sym typeface="Calibri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Rules of Engagement</a:t>
            </a:r>
          </a:p>
        </p:txBody>
      </p:sp>
      <p:sp>
        <p:nvSpPr>
          <p:cNvPr id="101" name="Shape 101"/>
          <p:cNvSpPr/>
          <p:nvPr/>
        </p:nvSpPr>
        <p:spPr>
          <a:xfrm>
            <a:off x="5655128" y="1893890"/>
            <a:ext cx="3025513" cy="675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/>
            </a:pPr>
            <a:r>
              <a:t>Lets all use the same region:</a:t>
            </a:r>
          </a:p>
          <a:p>
            <a:pPr>
              <a:defRPr b="1" sz="2000"/>
            </a:pPr>
            <a:r>
              <a:t>N. Virginia (US-EAST)</a:t>
            </a:r>
          </a:p>
        </p:txBody>
      </p:sp>
      <p:sp>
        <p:nvSpPr>
          <p:cNvPr id="102" name="Shape 102"/>
          <p:cNvSpPr/>
          <p:nvPr/>
        </p:nvSpPr>
        <p:spPr>
          <a:xfrm>
            <a:off x="397328" y="3863032"/>
            <a:ext cx="555586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pPr/>
            <a:r>
              <a:t>EC2 (Size and Type): t2.micro / AWS Linux</a:t>
            </a:r>
          </a:p>
        </p:txBody>
      </p:sp>
      <p:sp>
        <p:nvSpPr>
          <p:cNvPr id="103" name="Shape 103"/>
          <p:cNvSpPr/>
          <p:nvPr/>
        </p:nvSpPr>
        <p:spPr>
          <a:xfrm>
            <a:off x="397328" y="4372924"/>
            <a:ext cx="5577147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/>
            </a:lvl1pPr>
          </a:lstStyle>
          <a:p>
            <a:pPr/>
            <a:r>
              <a:t>RDS (Size and Type): db.t2.micro / MySQL</a:t>
            </a:r>
          </a:p>
        </p:txBody>
      </p:sp>
      <p:pic>
        <p:nvPicPr>
          <p:cNvPr id="104" name="region-and-account-virginia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992" y="1027877"/>
            <a:ext cx="5257801" cy="2438401"/>
          </a:xfrm>
          <a:prstGeom prst="rect">
            <a:avLst/>
          </a:prstGeom>
          <a:ln w="25400">
            <a:solidFill>
              <a:srgbClr val="DDDDDD"/>
            </a:solidFill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Global Infrastructure</a:t>
            </a:r>
          </a:p>
        </p:txBody>
      </p:sp>
      <p:pic>
        <p:nvPicPr>
          <p:cNvPr id="109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41" y="543222"/>
            <a:ext cx="8394946" cy="4759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Shared Security Model</a:t>
            </a:r>
          </a:p>
        </p:txBody>
      </p:sp>
      <p:pic>
        <p:nvPicPr>
          <p:cNvPr id="114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2761" y="987455"/>
            <a:ext cx="6741887" cy="36367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AWS Services</a:t>
            </a:r>
          </a:p>
        </p:txBody>
      </p:sp>
      <p:sp>
        <p:nvSpPr>
          <p:cNvPr id="117" name="Shape 117"/>
          <p:cNvSpPr/>
          <p:nvPr/>
        </p:nvSpPr>
        <p:spPr>
          <a:xfrm>
            <a:off x="6420592" y="2420092"/>
            <a:ext cx="2119472" cy="561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/>
            </a:lvl1pPr>
          </a:lstStyle>
          <a:p>
            <a:pPr/>
            <a:r>
              <a:t>50+ services</a:t>
            </a:r>
          </a:p>
        </p:txBody>
      </p:sp>
      <p:pic>
        <p:nvPicPr>
          <p:cNvPr id="118" name="aws-services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3830" y="1014682"/>
            <a:ext cx="6252717" cy="40087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23" name="Shape 123"/>
          <p:cNvSpPr/>
          <p:nvPr/>
        </p:nvSpPr>
        <p:spPr>
          <a:xfrm>
            <a:off x="-13661" y="2375151"/>
            <a:ext cx="9171322" cy="739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457200" indent="-457200" algn="ctr" defTabSz="914400">
              <a:defRPr sz="4400"/>
            </a:lvl1pPr>
          </a:lstStyle>
          <a:p>
            <a:pPr/>
            <a:r>
              <a:t>Let’s Build some Stuff!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xfrm>
            <a:off x="121483" y="129320"/>
            <a:ext cx="8924443" cy="513523"/>
          </a:xfrm>
          <a:prstGeom prst="rect">
            <a:avLst/>
          </a:prstGeom>
        </p:spPr>
        <p:txBody>
          <a:bodyPr/>
          <a:lstStyle/>
          <a:p>
            <a:pPr/>
            <a:r>
              <a:t>What we’re going to Build</a:t>
            </a:r>
          </a:p>
        </p:txBody>
      </p:sp>
      <p:sp>
        <p:nvSpPr>
          <p:cNvPr id="126" name="Shape 126"/>
          <p:cNvSpPr/>
          <p:nvPr/>
        </p:nvSpPr>
        <p:spPr>
          <a:xfrm>
            <a:off x="5332186" y="1599351"/>
            <a:ext cx="2922945" cy="22529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20000"/>
              </a:lnSpc>
              <a:defRPr sz="3200"/>
            </a:pPr>
            <a:r>
              <a:t>Highly Secure</a:t>
            </a:r>
          </a:p>
          <a:p>
            <a:pPr>
              <a:lnSpc>
                <a:spcPct val="120000"/>
              </a:lnSpc>
              <a:defRPr sz="3200"/>
            </a:pPr>
            <a:r>
              <a:t>Highly Available</a:t>
            </a:r>
          </a:p>
          <a:p>
            <a:pPr>
              <a:lnSpc>
                <a:spcPct val="120000"/>
              </a:lnSpc>
              <a:defRPr sz="3200"/>
            </a:pPr>
            <a:r>
              <a:t>Fault Tolerant</a:t>
            </a:r>
          </a:p>
          <a:p>
            <a:pPr>
              <a:lnSpc>
                <a:spcPct val="120000"/>
              </a:lnSpc>
              <a:defRPr sz="3200"/>
            </a:pPr>
            <a:r>
              <a:t>Scalable</a:t>
            </a:r>
          </a:p>
        </p:txBody>
      </p:sp>
      <p:pic>
        <p:nvPicPr>
          <p:cNvPr id="127" name="bootcamp-v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1417" y="977172"/>
            <a:ext cx="4616171" cy="41416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oftchoice_Corporate_Template_WIDE_2014">
  <a:themeElements>
    <a:clrScheme name="Softchoice_Corporate_Template_WIDE_201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oftchoice_Corporate_Template_WIDE_2014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oftchoice_Corporate_Template_WIDE_201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oftchoice_Corporate_Template_WIDE_2014">
  <a:themeElements>
    <a:clrScheme name="Softchoice_Corporate_Template_WIDE_2014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oftchoice_Corporate_Template_WIDE_2014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Softchoice_Corporate_Template_WIDE_201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